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handoutMasterIdLst>
    <p:handoutMasterId r:id="rId20"/>
  </p:handoutMasterIdLst>
  <p:sldIdLst>
    <p:sldId id="257" r:id="rId2"/>
    <p:sldId id="259" r:id="rId3"/>
    <p:sldId id="260" r:id="rId4"/>
    <p:sldId id="271" r:id="rId5"/>
    <p:sldId id="278" r:id="rId6"/>
    <p:sldId id="283" r:id="rId7"/>
    <p:sldId id="261" r:id="rId8"/>
    <p:sldId id="280" r:id="rId9"/>
    <p:sldId id="281" r:id="rId10"/>
    <p:sldId id="282" r:id="rId11"/>
    <p:sldId id="279" r:id="rId12"/>
    <p:sldId id="272" r:id="rId13"/>
    <p:sldId id="273" r:id="rId14"/>
    <p:sldId id="274" r:id="rId15"/>
    <p:sldId id="275" r:id="rId16"/>
    <p:sldId id="276"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9911" autoAdjust="0"/>
  </p:normalViewPr>
  <p:slideViewPr>
    <p:cSldViewPr snapToGrid="0">
      <p:cViewPr varScale="1">
        <p:scale>
          <a:sx n="83" d="100"/>
          <a:sy n="83" d="100"/>
        </p:scale>
        <p:origin x="686" y="77"/>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6/8/2023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6/8/2023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Lesson descriptions should be brief.</a:t>
            </a:r>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2</a:t>
            </a:fld>
            <a:endParaRPr lang="en-US" dirty="0"/>
          </a:p>
        </p:txBody>
      </p:sp>
    </p:spTree>
    <p:extLst>
      <p:ext uri="{BB962C8B-B14F-4D97-AF65-F5344CB8AC3E}">
        <p14:creationId xmlns:p14="http://schemas.microsoft.com/office/powerpoint/2010/main" val="955871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 objectives</a:t>
            </a:r>
          </a:p>
          <a:p>
            <a:pPr marL="0" indent="0">
              <a:buFont typeface="Arial" panose="020B0604020202020204" pitchFamily="34" charset="0"/>
              <a:buNone/>
            </a:pPr>
            <a:r>
              <a:rPr lang="en-US" dirty="0"/>
              <a:t>At the end of this lesson, you will be able to:</a:t>
            </a:r>
          </a:p>
          <a:p>
            <a:pPr marL="171450" indent="-171450">
              <a:buFont typeface="Arial" panose="020B0604020202020204" pitchFamily="34" charset="0"/>
              <a:buChar char="•"/>
            </a:pPr>
            <a:r>
              <a:rPr lang="en-US" dirty="0"/>
              <a:t>Save files to the team Web server.</a:t>
            </a:r>
          </a:p>
          <a:p>
            <a:pPr marL="171450" indent="-171450">
              <a:buFont typeface="Arial" panose="020B0604020202020204" pitchFamily="34" charset="0"/>
              <a:buChar char="•"/>
            </a:pPr>
            <a:r>
              <a:rPr lang="en-US" dirty="0"/>
              <a:t>Move files to different locations on the team Web server.</a:t>
            </a:r>
          </a:p>
          <a:p>
            <a:pPr marL="171450" indent="-171450">
              <a:buFont typeface="Arial" panose="020B0604020202020204" pitchFamily="34" charset="0"/>
              <a:buChar char="•"/>
            </a:pPr>
            <a:r>
              <a:rPr lang="en-US" dirty="0"/>
              <a:t>Share files on the team Web server.</a:t>
            </a:r>
          </a:p>
          <a:p>
            <a:endParaRPr lang="en-US" dirty="0"/>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3</a:t>
            </a:fld>
            <a:endParaRPr lang="en-US" dirty="0"/>
          </a:p>
        </p:txBody>
      </p:sp>
    </p:spTree>
    <p:extLst>
      <p:ext uri="{BB962C8B-B14F-4D97-AF65-F5344CB8AC3E}">
        <p14:creationId xmlns:p14="http://schemas.microsoft.com/office/powerpoint/2010/main" val="3069441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 objectives</a:t>
            </a:r>
          </a:p>
          <a:p>
            <a:pPr marL="0" indent="0">
              <a:buFont typeface="Arial" panose="020B0604020202020204" pitchFamily="34" charset="0"/>
              <a:buNone/>
            </a:pPr>
            <a:r>
              <a:rPr lang="en-US" dirty="0"/>
              <a:t>At the end of this lesson, you will be able to:</a:t>
            </a:r>
          </a:p>
          <a:p>
            <a:pPr marL="171450" indent="-171450">
              <a:buFont typeface="Arial" panose="020B0604020202020204" pitchFamily="34" charset="0"/>
              <a:buChar char="•"/>
            </a:pPr>
            <a:r>
              <a:rPr lang="en-US" dirty="0"/>
              <a:t>Save files to the team Web server.</a:t>
            </a:r>
          </a:p>
          <a:p>
            <a:pPr marL="171450" indent="-171450">
              <a:buFont typeface="Arial" panose="020B0604020202020204" pitchFamily="34" charset="0"/>
              <a:buChar char="•"/>
            </a:pPr>
            <a:r>
              <a:rPr lang="en-US" dirty="0"/>
              <a:t>Move files to different locations on the team Web server.</a:t>
            </a:r>
          </a:p>
          <a:p>
            <a:pPr marL="171450" indent="-171450">
              <a:buFont typeface="Arial" panose="020B0604020202020204" pitchFamily="34" charset="0"/>
              <a:buChar char="•"/>
            </a:pPr>
            <a:r>
              <a:rPr lang="en-US" dirty="0"/>
              <a:t>Share files on the team Web server.</a:t>
            </a:r>
          </a:p>
          <a:p>
            <a:endParaRPr lang="en-US" dirty="0"/>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4</a:t>
            </a:fld>
            <a:endParaRPr lang="en-US" dirty="0"/>
          </a:p>
        </p:txBody>
      </p:sp>
    </p:spTree>
    <p:extLst>
      <p:ext uri="{BB962C8B-B14F-4D97-AF65-F5344CB8AC3E}">
        <p14:creationId xmlns:p14="http://schemas.microsoft.com/office/powerpoint/2010/main" val="1396856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 objectives</a:t>
            </a:r>
          </a:p>
          <a:p>
            <a:pPr marL="0" indent="0">
              <a:buFont typeface="Arial" panose="020B0604020202020204" pitchFamily="34" charset="0"/>
              <a:buNone/>
            </a:pPr>
            <a:r>
              <a:rPr lang="en-US" dirty="0"/>
              <a:t>At the end of this lesson, you will be able to:</a:t>
            </a:r>
          </a:p>
          <a:p>
            <a:pPr marL="171450" indent="-171450">
              <a:buFont typeface="Arial" panose="020B0604020202020204" pitchFamily="34" charset="0"/>
              <a:buChar char="•"/>
            </a:pPr>
            <a:r>
              <a:rPr lang="en-US" dirty="0"/>
              <a:t>Save files to the team Web server.</a:t>
            </a:r>
          </a:p>
          <a:p>
            <a:pPr marL="171450" indent="-171450">
              <a:buFont typeface="Arial" panose="020B0604020202020204" pitchFamily="34" charset="0"/>
              <a:buChar char="•"/>
            </a:pPr>
            <a:r>
              <a:rPr lang="en-US" dirty="0"/>
              <a:t>Move files to different locations on the team Web server.</a:t>
            </a:r>
          </a:p>
          <a:p>
            <a:pPr marL="171450" indent="-171450">
              <a:buFont typeface="Arial" panose="020B0604020202020204" pitchFamily="34" charset="0"/>
              <a:buChar char="•"/>
            </a:pPr>
            <a:r>
              <a:rPr lang="en-US" dirty="0"/>
              <a:t>Share files on the team Web server.</a:t>
            </a:r>
          </a:p>
          <a:p>
            <a:endParaRPr lang="en-US" dirty="0"/>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5</a:t>
            </a:fld>
            <a:endParaRPr lang="en-US" dirty="0"/>
          </a:p>
        </p:txBody>
      </p:sp>
    </p:spTree>
    <p:extLst>
      <p:ext uri="{BB962C8B-B14F-4D97-AF65-F5344CB8AC3E}">
        <p14:creationId xmlns:p14="http://schemas.microsoft.com/office/powerpoint/2010/main" val="398190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 objectives</a:t>
            </a:r>
          </a:p>
          <a:p>
            <a:pPr marL="0" indent="0">
              <a:buFont typeface="Arial" panose="020B0604020202020204" pitchFamily="34" charset="0"/>
              <a:buNone/>
            </a:pPr>
            <a:r>
              <a:rPr lang="en-US" dirty="0"/>
              <a:t>At the end of this lesson, you will be able to:</a:t>
            </a:r>
          </a:p>
          <a:p>
            <a:pPr marL="171450" indent="-171450">
              <a:buFont typeface="Arial" panose="020B0604020202020204" pitchFamily="34" charset="0"/>
              <a:buChar char="•"/>
            </a:pPr>
            <a:r>
              <a:rPr lang="en-US" dirty="0"/>
              <a:t>Save files to the team Web server.</a:t>
            </a:r>
          </a:p>
          <a:p>
            <a:pPr marL="171450" indent="-171450">
              <a:buFont typeface="Arial" panose="020B0604020202020204" pitchFamily="34" charset="0"/>
              <a:buChar char="•"/>
            </a:pPr>
            <a:r>
              <a:rPr lang="en-US" dirty="0"/>
              <a:t>Move files to different locations on the team Web server.</a:t>
            </a:r>
          </a:p>
          <a:p>
            <a:pPr marL="171450" indent="-171450">
              <a:buFont typeface="Arial" panose="020B0604020202020204" pitchFamily="34" charset="0"/>
              <a:buChar char="•"/>
            </a:pPr>
            <a:r>
              <a:rPr lang="en-US" dirty="0"/>
              <a:t>Share files on the team Web server.</a:t>
            </a:r>
          </a:p>
          <a:p>
            <a:endParaRPr lang="en-US" dirty="0"/>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6</a:t>
            </a:fld>
            <a:endParaRPr lang="en-US" dirty="0"/>
          </a:p>
        </p:txBody>
      </p:sp>
    </p:spTree>
    <p:extLst>
      <p:ext uri="{BB962C8B-B14F-4D97-AF65-F5344CB8AC3E}">
        <p14:creationId xmlns:p14="http://schemas.microsoft.com/office/powerpoint/2010/main" val="3293405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389009"/>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17" name="Footer Placeholder 16"/>
          <p:cNvSpPr>
            <a:spLocks noGrp="1"/>
          </p:cNvSpPr>
          <p:nvPr>
            <p:ph type="ftr" sz="quarter" idx="11"/>
          </p:nvPr>
        </p:nvSpPr>
        <p:spPr>
          <a:xfrm>
            <a:off x="7265116" y="4205288"/>
            <a:ext cx="1727200" cy="457200"/>
          </a:xfrm>
        </p:spPr>
        <p:txBody>
          <a:bodyPr/>
          <a:lstStyle>
            <a:lvl1pPr>
              <a:defRPr>
                <a:solidFill>
                  <a:schemeClr val="accent2">
                    <a:lumMod val="75000"/>
                  </a:schemeClr>
                </a:solidFill>
              </a:defRPr>
            </a:lvl1pPr>
          </a:lstStyle>
          <a:p>
            <a:r>
              <a:rPr lang="en-US"/>
              <a:t>Add a footer</a:t>
            </a:r>
            <a:endParaRPr lang="en-US" dirty="0"/>
          </a:p>
        </p:txBody>
      </p:sp>
      <p:sp>
        <p:nvSpPr>
          <p:cNvPr id="28" name="Date Placeholder 27"/>
          <p:cNvSpPr>
            <a:spLocks noGrp="1"/>
          </p:cNvSpPr>
          <p:nvPr>
            <p:ph type="dt" sz="half" idx="10"/>
          </p:nvPr>
        </p:nvSpPr>
        <p:spPr>
          <a:xfrm>
            <a:off x="9043832" y="4206240"/>
            <a:ext cx="1280160" cy="457200"/>
          </a:xfrm>
        </p:spPr>
        <p:txBody>
          <a:bodyPr/>
          <a:lstStyle>
            <a:lvl1pPr>
              <a:defRPr>
                <a:solidFill>
                  <a:schemeClr val="accent2">
                    <a:lumMod val="75000"/>
                  </a:schemeClr>
                </a:solidFill>
              </a:defRPr>
            </a:lvl1pPr>
          </a:lstStyle>
          <a:p>
            <a:fld id="{4E708F12-96AD-4ED4-8132-A78F5E42C1F5}" type="datetime1">
              <a:rPr lang="en-US" smtClean="0"/>
              <a:pPr/>
              <a:t>6/8/2023</a:t>
            </a:fld>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lvl1pPr>
              <a:defRPr/>
            </a:lvl1pPr>
            <a:lvl5pP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7FA170-8299-44AD-AEEF-FC686C3D7804}" type="datetime1">
              <a:rPr lang="en-US" smtClean="0"/>
              <a:t>6/8/2023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1143000"/>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1143000"/>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231763A-68EC-4ECD-9620-D9FE9CDDD622}" type="datetime1">
              <a:rPr lang="en-US" smtClean="0"/>
              <a:t>6/8/2023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98BEDD-6160-49BB-B372-861DE7DE9BA5}" type="datetime1">
              <a:rPr lang="en-US" smtClean="0"/>
              <a:t>6/8/2023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AAE819F-B7FD-4B29-8F66-9E318144BC2A}" type="datetime1">
              <a:rPr lang="en-US" smtClean="0"/>
              <a:t>6/8/2023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D4CA159C-B6E0-4F10-9F4A-2FA57003B139}" type="datetime1">
              <a:rPr lang="en-US" smtClean="0"/>
              <a:t>6/8/2023</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8" name="Footer Placeholder 27"/>
          <p:cNvSpPr>
            <a:spLocks noGrp="1"/>
          </p:cNvSpPr>
          <p:nvPr>
            <p:ph type="ftr" sz="quarter" idx="12"/>
          </p:nvPr>
        </p:nvSpPr>
        <p:spPr/>
        <p:txBody>
          <a:bodyPr rtlCol="0"/>
          <a:lstStyle/>
          <a:p>
            <a:r>
              <a:rPr lang="en-US" dirty="0"/>
              <a:t>Add a footer</a:t>
            </a:r>
          </a:p>
        </p:txBody>
      </p:sp>
      <p:sp>
        <p:nvSpPr>
          <p:cNvPr id="26" name="Date Placeholder 25"/>
          <p:cNvSpPr>
            <a:spLocks noGrp="1"/>
          </p:cNvSpPr>
          <p:nvPr>
            <p:ph type="dt" sz="half" idx="10"/>
          </p:nvPr>
        </p:nvSpPr>
        <p:spPr/>
        <p:txBody>
          <a:bodyPr rtlCol="0"/>
          <a:lstStyle/>
          <a:p>
            <a:fld id="{8170CBBB-D1D1-4386-A5E9-07F3477B78F3}" type="datetime1">
              <a:rPr lang="en-US" smtClean="0"/>
              <a:t>6/8/2023</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4" name="Footer Placeholder 3"/>
          <p:cNvSpPr>
            <a:spLocks noGrp="1"/>
          </p:cNvSpPr>
          <p:nvPr>
            <p:ph type="ftr" sz="quarter" idx="11"/>
          </p:nvPr>
        </p:nvSpPr>
        <p:spPr>
          <a:xfrm>
            <a:off x="7010400" y="612648"/>
            <a:ext cx="1767840" cy="457200"/>
          </a:xfrm>
        </p:spPr>
        <p:txBody>
          <a:bodyPr/>
          <a:lstStyle/>
          <a:p>
            <a:r>
              <a:rPr lang="en-US" dirty="0"/>
              <a:t>Add a footer</a:t>
            </a:r>
          </a:p>
        </p:txBody>
      </p:sp>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6/8/2023</a:t>
            </a:fld>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B9234BD7-6953-492C-921B-E68B2D7F14C8}" type="datetime1">
              <a:rPr lang="en-US" smtClean="0"/>
              <a:t>6/8/2023</a:t>
            </a:fld>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1101970"/>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5A17D9B-D4D3-4E23-88DF-2E354FA43196}" type="datetime1">
              <a:rPr lang="en-US" smtClean="0"/>
              <a:t>6/8/2023</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41F67C5-D04E-4576-B61C-12ABA14BBD6C}" type="datetime1">
              <a:rPr lang="en-US" smtClean="0"/>
              <a:t>6/8/2023</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1100">
                <a:solidFill>
                  <a:schemeClr val="accent2">
                    <a:lumMod val="75000"/>
                  </a:schemeClr>
                </a:solidFill>
              </a:defRPr>
            </a:lvl1pPr>
          </a:lstStyle>
          <a:p>
            <a:r>
              <a:rPr lang="en-US"/>
              <a:t>Add a footer</a:t>
            </a:r>
            <a:endParaRPr lang="en-US"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1100">
                <a:solidFill>
                  <a:schemeClr val="accent2">
                    <a:lumMod val="75000"/>
                  </a:schemeClr>
                </a:solidFill>
              </a:defRPr>
            </a:lvl1pPr>
          </a:lstStyle>
          <a:p>
            <a:fld id="{C20F09E4-6EA4-4BF3-9FC8-FF40373B88E6}" type="datetime1">
              <a:rPr lang="en-US" smtClean="0"/>
              <a:pPr/>
              <a:t>6/8/2023</a:t>
            </a:fld>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8909" y="3114386"/>
            <a:ext cx="10972800" cy="1069848"/>
          </a:xfrm>
        </p:spPr>
        <p:txBody>
          <a:bodyPr>
            <a:normAutofit fontScale="90000"/>
          </a:bodyPr>
          <a:lstStyle/>
          <a:p>
            <a:pPr algn="ctr"/>
            <a:r>
              <a:rPr lang="en-US" sz="3600" dirty="0"/>
              <a:t>TriCounty 2023 </a:t>
            </a:r>
            <a:br>
              <a:rPr lang="en-US" sz="3600" dirty="0"/>
            </a:br>
            <a:r>
              <a:rPr lang="en-US" sz="3600" dirty="0"/>
              <a:t>Starter Referee Officiating</a:t>
            </a:r>
            <a:br>
              <a:rPr lang="en-US" sz="3600" dirty="0"/>
            </a:br>
            <a:endParaRPr lang="en-US" sz="3600" dirty="0"/>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a:t>Start of Race Protocol</a:t>
            </a:r>
            <a:br>
              <a:rPr lang="en-US" dirty="0"/>
            </a:br>
            <a:endParaRPr lang="en-US" dirty="0"/>
          </a:p>
        </p:txBody>
      </p:sp>
      <p:sp>
        <p:nvSpPr>
          <p:cNvPr id="6" name="Text Placeholder 5"/>
          <p:cNvSpPr>
            <a:spLocks noGrp="1"/>
          </p:cNvSpPr>
          <p:nvPr>
            <p:ph sz="half" idx="1"/>
          </p:nvPr>
        </p:nvSpPr>
        <p:spPr>
          <a:xfrm>
            <a:off x="609599" y="2249425"/>
            <a:ext cx="10391775" cy="4341875"/>
          </a:xfrm>
        </p:spPr>
        <p:txBody>
          <a:bodyPr>
            <a:normAutofit/>
          </a:bodyPr>
          <a:lstStyle/>
          <a:p>
            <a:pPr lvl="1"/>
            <a:endParaRPr lang="en-US" dirty="0"/>
          </a:p>
          <a:p>
            <a:pPr lvl="1"/>
            <a:r>
              <a:rPr lang="en-US" dirty="0"/>
              <a:t>False Starts</a:t>
            </a:r>
          </a:p>
          <a:p>
            <a:pPr lvl="2"/>
            <a:r>
              <a:rPr lang="en-US" dirty="0"/>
              <a:t>If a false start occurs, starter and referee both sign DQ slip</a:t>
            </a:r>
          </a:p>
          <a:p>
            <a:pPr lvl="2"/>
            <a:r>
              <a:rPr lang="en-US" dirty="0"/>
              <a:t>If a swimmer falls or dives in early, they will be allowed to get back up and race but a </a:t>
            </a:r>
            <a:r>
              <a:rPr lang="en-US" dirty="0" err="1"/>
              <a:t>dq</a:t>
            </a:r>
            <a:r>
              <a:rPr lang="en-US" dirty="0"/>
              <a:t> will be issued.</a:t>
            </a:r>
          </a:p>
          <a:p>
            <a:pPr lvl="2"/>
            <a:endParaRPr lang="en-US" dirty="0"/>
          </a:p>
          <a:p>
            <a:pPr lvl="2"/>
            <a:endParaRPr lang="en-US" dirty="0"/>
          </a:p>
        </p:txBody>
      </p:sp>
    </p:spTree>
    <p:extLst>
      <p:ext uri="{BB962C8B-B14F-4D97-AF65-F5344CB8AC3E}">
        <p14:creationId xmlns:p14="http://schemas.microsoft.com/office/powerpoint/2010/main" val="61276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a:t>Stroke Briefing – Breaststroke</a:t>
            </a:r>
            <a:br>
              <a:rPr lang="en-US" dirty="0"/>
            </a:br>
            <a:endParaRPr lang="en-US" dirty="0"/>
          </a:p>
        </p:txBody>
      </p:sp>
      <p:sp>
        <p:nvSpPr>
          <p:cNvPr id="6" name="Text Placeholder 5"/>
          <p:cNvSpPr>
            <a:spLocks noGrp="1"/>
          </p:cNvSpPr>
          <p:nvPr>
            <p:ph sz="half" idx="1"/>
          </p:nvPr>
        </p:nvSpPr>
        <p:spPr>
          <a:xfrm>
            <a:off x="609599" y="2249425"/>
            <a:ext cx="10391775" cy="4341875"/>
          </a:xfrm>
        </p:spPr>
        <p:txBody>
          <a:bodyPr>
            <a:normAutofit fontScale="85000" lnSpcReduction="20000"/>
          </a:bodyPr>
          <a:lstStyle/>
          <a:p>
            <a:r>
              <a:rPr lang="en-US" dirty="0"/>
              <a:t>BREASTSTROKE </a:t>
            </a:r>
          </a:p>
          <a:p>
            <a:r>
              <a:rPr lang="en-US" dirty="0"/>
              <a:t>Start: 		Forward start. </a:t>
            </a:r>
          </a:p>
          <a:p>
            <a:r>
              <a:rPr lang="en-US" dirty="0"/>
              <a:t>Stroke: 	Body kept on breast. </a:t>
            </a:r>
          </a:p>
          <a:p>
            <a:r>
              <a:rPr lang="en-US" dirty="0"/>
              <a:t> 		Stroke cycle is one arm pull and one leg kick in that order. </a:t>
            </a:r>
          </a:p>
          <a:p>
            <a:r>
              <a:rPr lang="en-US" dirty="0"/>
              <a:t> 		</a:t>
            </a:r>
            <a:r>
              <a:rPr lang="en-US" strike="sngStrike" dirty="0"/>
              <a:t>Simultaneous arm movement in same horizontal plane. </a:t>
            </a:r>
          </a:p>
          <a:p>
            <a:r>
              <a:rPr lang="en-US" dirty="0"/>
              <a:t> 		Head must break surface at widest part of second pull. </a:t>
            </a:r>
          </a:p>
          <a:p>
            <a:r>
              <a:rPr lang="en-US" dirty="0"/>
              <a:t> 		Recovery by the hands from the breast-on, under, or over the water. </a:t>
            </a:r>
          </a:p>
          <a:p>
            <a:r>
              <a:rPr lang="en-US" dirty="0"/>
              <a:t> 		Elbows under water except last stroke before turn or finish. </a:t>
            </a:r>
          </a:p>
          <a:p>
            <a:r>
              <a:rPr lang="en-US" dirty="0"/>
              <a:t>Kick: 		Simultaneous vertical and horizontal movements of the legs. </a:t>
            </a:r>
          </a:p>
          <a:p>
            <a:r>
              <a:rPr lang="en-US" dirty="0"/>
              <a:t> 		Feet turned out during propulsive part of kick. </a:t>
            </a:r>
          </a:p>
          <a:p>
            <a:r>
              <a:rPr lang="en-US" dirty="0"/>
              <a:t> 		No alternating, scissors or downward butterfly except a single butterfly kick is </a:t>
            </a:r>
          </a:p>
          <a:p>
            <a:r>
              <a:rPr lang="en-US" dirty="0"/>
              <a:t> 		permitted during or at the completion the first arm pull after the start and each turn </a:t>
            </a:r>
          </a:p>
          <a:p>
            <a:r>
              <a:rPr lang="en-US" dirty="0"/>
              <a:t> 		which must be followed by a breaststroke kick. </a:t>
            </a:r>
          </a:p>
          <a:p>
            <a:r>
              <a:rPr lang="en-US" dirty="0"/>
              <a:t>Turns/ 	Simultaneous two hand touch at, above, or below the water surface. </a:t>
            </a:r>
          </a:p>
          <a:p>
            <a:r>
              <a:rPr lang="en-US" dirty="0"/>
              <a:t>Finish: 	Head may be submerged at turn or finish provided it broke surface during last </a:t>
            </a:r>
          </a:p>
          <a:p>
            <a:r>
              <a:rPr lang="en-US" dirty="0"/>
              <a:t> 		complete or incomplete stroke cycle prior to touch.</a:t>
            </a:r>
          </a:p>
        </p:txBody>
      </p:sp>
    </p:spTree>
    <p:extLst>
      <p:ext uri="{BB962C8B-B14F-4D97-AF65-F5344CB8AC3E}">
        <p14:creationId xmlns:p14="http://schemas.microsoft.com/office/powerpoint/2010/main" val="3367358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a:t>Stroke Briefing – Butterfly</a:t>
            </a:r>
            <a:br>
              <a:rPr lang="en-US" dirty="0"/>
            </a:br>
            <a:endParaRPr lang="en-US" dirty="0"/>
          </a:p>
        </p:txBody>
      </p:sp>
      <p:sp>
        <p:nvSpPr>
          <p:cNvPr id="6" name="Text Placeholder 5"/>
          <p:cNvSpPr>
            <a:spLocks noGrp="1"/>
          </p:cNvSpPr>
          <p:nvPr>
            <p:ph sz="half" idx="1"/>
          </p:nvPr>
        </p:nvSpPr>
        <p:spPr>
          <a:xfrm>
            <a:off x="609599" y="2249425"/>
            <a:ext cx="10391775" cy="4341875"/>
          </a:xfrm>
        </p:spPr>
        <p:txBody>
          <a:bodyPr>
            <a:normAutofit/>
          </a:bodyPr>
          <a:lstStyle/>
          <a:p>
            <a:r>
              <a:rPr lang="en-US" dirty="0"/>
              <a:t>Start: 	Forward start. </a:t>
            </a:r>
          </a:p>
          <a:p>
            <a:r>
              <a:rPr lang="en-US" dirty="0"/>
              <a:t>Stroke: 	Body kept on breast. </a:t>
            </a:r>
          </a:p>
          <a:p>
            <a:r>
              <a:rPr lang="en-US" dirty="0"/>
              <a:t> 		Multiple kicks permitted but first arm pull must bring swimmer to the surface. </a:t>
            </a:r>
          </a:p>
          <a:p>
            <a:r>
              <a:rPr lang="en-US" dirty="0"/>
              <a:t> 		May be submerged after start and each turn for not more than 15 meters where 		head must break surface. Arms brought forward over water and pulled back 			simultaneously. </a:t>
            </a:r>
          </a:p>
          <a:p>
            <a:r>
              <a:rPr lang="en-US" dirty="0"/>
              <a:t>Kick: 		Simultaneous up and down movement. </a:t>
            </a:r>
          </a:p>
          <a:p>
            <a:pPr marL="109728" indent="0">
              <a:buNone/>
            </a:pPr>
            <a:r>
              <a:rPr lang="en-US" dirty="0"/>
              <a:t> 		No alternating, scissors, or breaststroke kicking movements. </a:t>
            </a:r>
          </a:p>
          <a:p>
            <a:r>
              <a:rPr lang="en-US" dirty="0"/>
              <a:t>Turns/ 	Shoulders at or past vertical toward breast when feet leave wall. </a:t>
            </a:r>
          </a:p>
          <a:p>
            <a:r>
              <a:rPr lang="en-US" dirty="0"/>
              <a:t>Finish: 	Simultaneous two hand touch at, above, or below the water surface. </a:t>
            </a:r>
          </a:p>
        </p:txBody>
      </p:sp>
    </p:spTree>
    <p:extLst>
      <p:ext uri="{BB962C8B-B14F-4D97-AF65-F5344CB8AC3E}">
        <p14:creationId xmlns:p14="http://schemas.microsoft.com/office/powerpoint/2010/main" val="1414521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a:t>Stroke Briefing – Backstroke</a:t>
            </a:r>
            <a:br>
              <a:rPr lang="en-US" dirty="0"/>
            </a:br>
            <a:endParaRPr lang="en-US" dirty="0"/>
          </a:p>
        </p:txBody>
      </p:sp>
      <p:sp>
        <p:nvSpPr>
          <p:cNvPr id="6" name="Text Placeholder 5"/>
          <p:cNvSpPr>
            <a:spLocks noGrp="1"/>
          </p:cNvSpPr>
          <p:nvPr>
            <p:ph sz="half" idx="1"/>
          </p:nvPr>
        </p:nvSpPr>
        <p:spPr>
          <a:xfrm>
            <a:off x="609599" y="2249425"/>
            <a:ext cx="10391775" cy="4341875"/>
          </a:xfrm>
        </p:spPr>
        <p:txBody>
          <a:bodyPr>
            <a:normAutofit fontScale="92500" lnSpcReduction="20000"/>
          </a:bodyPr>
          <a:lstStyle/>
          <a:p>
            <a:r>
              <a:rPr lang="en-US" dirty="0"/>
              <a:t>BACKSTROKE </a:t>
            </a:r>
          </a:p>
          <a:p>
            <a:r>
              <a:rPr lang="en-US" dirty="0"/>
              <a:t>Start: 	In water facing start end with both hands on gutter or starting grips</a:t>
            </a:r>
          </a:p>
          <a:p>
            <a:pPr marL="109728" indent="0">
              <a:buNone/>
            </a:pPr>
            <a:r>
              <a:rPr lang="en-US" dirty="0"/>
              <a:t>                                (a) guttered pool—feet/toes may be above the water, but may not be in, on, above </a:t>
            </a:r>
          </a:p>
          <a:p>
            <a:pPr marL="109728" indent="0">
              <a:buNone/>
            </a:pPr>
            <a:r>
              <a:rPr lang="en-US" dirty="0"/>
              <a:t>                                 lip, or bent over the gutter at any time before or after start. </a:t>
            </a:r>
          </a:p>
          <a:p>
            <a:pPr marL="109728" indent="0">
              <a:buNone/>
            </a:pPr>
            <a:r>
              <a:rPr lang="en-US" dirty="0"/>
              <a:t> </a:t>
            </a:r>
          </a:p>
          <a:p>
            <a:pPr marL="109728" indent="0">
              <a:buNone/>
            </a:pPr>
            <a:r>
              <a:rPr lang="en-US" dirty="0"/>
              <a:t>                                 (b) flat wall pads----feet/toes may be placed above the water level. </a:t>
            </a:r>
          </a:p>
          <a:p>
            <a:r>
              <a:rPr lang="en-US" dirty="0"/>
              <a:t>Stroke/               Any style as long as swimmer remains on back. </a:t>
            </a:r>
          </a:p>
          <a:p>
            <a:r>
              <a:rPr lang="en-US" dirty="0"/>
              <a:t>Kick:                   Must break surface throughout the race except swimmer may be submerged after </a:t>
            </a:r>
          </a:p>
          <a:p>
            <a:r>
              <a:rPr lang="en-US" dirty="0"/>
              <a:t>             	start and each turn not more than 15 meters where head must break surface. </a:t>
            </a:r>
          </a:p>
          <a:p>
            <a:r>
              <a:rPr lang="en-US" dirty="0"/>
              <a:t>Turns: 	During turn swimmer may go past vertical to the breast and may utilize a continuous </a:t>
            </a:r>
          </a:p>
          <a:p>
            <a:r>
              <a:rPr lang="en-US" dirty="0"/>
              <a:t> 		single or continuous simultaneous double arm pull to initiate the turn. </a:t>
            </a:r>
          </a:p>
          <a:p>
            <a:r>
              <a:rPr lang="en-US" dirty="0"/>
              <a:t> 		Some part of swimmer must touch wall at completion of each length. </a:t>
            </a:r>
          </a:p>
          <a:p>
            <a:r>
              <a:rPr lang="en-US" dirty="0"/>
              <a:t> 		Swimmer must have returned to back when feet leave the wall. </a:t>
            </a:r>
          </a:p>
          <a:p>
            <a:r>
              <a:rPr lang="en-US" dirty="0"/>
              <a:t>Finish:	May </a:t>
            </a:r>
            <a:r>
              <a:rPr lang="en-US" strike="sngStrike" dirty="0"/>
              <a:t>not</a:t>
            </a:r>
            <a:r>
              <a:rPr lang="en-US" dirty="0"/>
              <a:t> be completely submerged at the finish. </a:t>
            </a:r>
          </a:p>
          <a:p>
            <a:r>
              <a:rPr lang="en-US" dirty="0"/>
              <a:t> 		Some part of swimmer must touch the wall while on the back.</a:t>
            </a:r>
          </a:p>
        </p:txBody>
      </p:sp>
    </p:spTree>
    <p:extLst>
      <p:ext uri="{BB962C8B-B14F-4D97-AF65-F5344CB8AC3E}">
        <p14:creationId xmlns:p14="http://schemas.microsoft.com/office/powerpoint/2010/main" val="16214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dirty="0"/>
              <a:t>Stroke Briefing – Freestyle</a:t>
            </a:r>
          </a:p>
        </p:txBody>
      </p:sp>
      <p:sp>
        <p:nvSpPr>
          <p:cNvPr id="6" name="Text Placeholder 5"/>
          <p:cNvSpPr>
            <a:spLocks noGrp="1"/>
          </p:cNvSpPr>
          <p:nvPr>
            <p:ph sz="half" idx="1"/>
          </p:nvPr>
        </p:nvSpPr>
        <p:spPr>
          <a:xfrm>
            <a:off x="609599" y="2249425"/>
            <a:ext cx="10391775" cy="4341875"/>
          </a:xfrm>
        </p:spPr>
        <p:txBody>
          <a:bodyPr>
            <a:normAutofit/>
          </a:bodyPr>
          <a:lstStyle/>
          <a:p>
            <a:r>
              <a:rPr lang="en-US" dirty="0"/>
              <a:t>Start: 	Forward start. </a:t>
            </a:r>
          </a:p>
          <a:p>
            <a:r>
              <a:rPr lang="en-US" dirty="0"/>
              <a:t>Stroke/ 	Any style may be used. </a:t>
            </a:r>
          </a:p>
          <a:p>
            <a:r>
              <a:rPr lang="en-US" dirty="0"/>
              <a:t>Kick: 		Must break surface throughout the race except swimmer may be submerged 			after start and each turn not more than 15 meters where head must break 			surface. </a:t>
            </a:r>
          </a:p>
          <a:p>
            <a:r>
              <a:rPr lang="en-US" dirty="0"/>
              <a:t>Turns/ 	Some part of swimmer must touch the wall at completion of each length or 			required distance.</a:t>
            </a:r>
          </a:p>
          <a:p>
            <a:r>
              <a:rPr lang="en-US" dirty="0"/>
              <a:t>Finish:</a:t>
            </a:r>
          </a:p>
        </p:txBody>
      </p:sp>
    </p:spTree>
    <p:extLst>
      <p:ext uri="{BB962C8B-B14F-4D97-AF65-F5344CB8AC3E}">
        <p14:creationId xmlns:p14="http://schemas.microsoft.com/office/powerpoint/2010/main" val="1963561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dirty="0"/>
              <a:t>Stroke Briefing – Individual Medley</a:t>
            </a:r>
          </a:p>
        </p:txBody>
      </p:sp>
      <p:sp>
        <p:nvSpPr>
          <p:cNvPr id="6" name="Text Placeholder 5"/>
          <p:cNvSpPr>
            <a:spLocks noGrp="1"/>
          </p:cNvSpPr>
          <p:nvPr>
            <p:ph sz="half" idx="1"/>
          </p:nvPr>
        </p:nvSpPr>
        <p:spPr>
          <a:xfrm>
            <a:off x="609599" y="2249425"/>
            <a:ext cx="10391775" cy="4341875"/>
          </a:xfrm>
        </p:spPr>
        <p:txBody>
          <a:bodyPr>
            <a:normAutofit/>
          </a:bodyPr>
          <a:lstStyle/>
          <a:p>
            <a:r>
              <a:rPr lang="en-US" dirty="0"/>
              <a:t>Start: 	Forward start. </a:t>
            </a:r>
          </a:p>
          <a:p>
            <a:r>
              <a:rPr lang="en-US" dirty="0"/>
              <a:t>Stroke: 	Rules for each stroke apply. May not swim in the style of the other three strokes </a:t>
            </a:r>
          </a:p>
          <a:p>
            <a:r>
              <a:rPr lang="en-US" dirty="0"/>
              <a:t> 		during the freestyle leg. </a:t>
            </a:r>
          </a:p>
          <a:p>
            <a:r>
              <a:rPr lang="en-US" dirty="0"/>
              <a:t> </a:t>
            </a:r>
          </a:p>
          <a:p>
            <a:r>
              <a:rPr lang="en-US" dirty="0"/>
              <a:t>Kick: 		Rules for each stroke apply. </a:t>
            </a:r>
          </a:p>
          <a:p>
            <a:r>
              <a:rPr lang="en-US" dirty="0"/>
              <a:t>Turns/ 	Intermediate turns conform to turn rules for the stroke. </a:t>
            </a:r>
          </a:p>
          <a:p>
            <a:r>
              <a:rPr lang="en-US" dirty="0"/>
              <a:t>Finish: 	Transition turns conform to finish rules for the stroke. </a:t>
            </a:r>
          </a:p>
          <a:p>
            <a:endParaRPr lang="en-US" dirty="0"/>
          </a:p>
          <a:p>
            <a:r>
              <a:rPr lang="en-US" dirty="0"/>
              <a:t>Order of Strokes – Butterfly, backstroke, breaststroke, freestyle</a:t>
            </a:r>
          </a:p>
        </p:txBody>
      </p:sp>
    </p:spTree>
    <p:extLst>
      <p:ext uri="{BB962C8B-B14F-4D97-AF65-F5344CB8AC3E}">
        <p14:creationId xmlns:p14="http://schemas.microsoft.com/office/powerpoint/2010/main" val="91585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dirty="0"/>
              <a:t>Stroke Briefing – Relays</a:t>
            </a:r>
          </a:p>
        </p:txBody>
      </p:sp>
      <p:sp>
        <p:nvSpPr>
          <p:cNvPr id="6" name="Text Placeholder 5"/>
          <p:cNvSpPr>
            <a:spLocks noGrp="1"/>
          </p:cNvSpPr>
          <p:nvPr>
            <p:ph sz="half" idx="1"/>
          </p:nvPr>
        </p:nvSpPr>
        <p:spPr>
          <a:xfrm>
            <a:off x="609599" y="2249425"/>
            <a:ext cx="10391775" cy="4341875"/>
          </a:xfrm>
        </p:spPr>
        <p:txBody>
          <a:bodyPr>
            <a:normAutofit/>
          </a:bodyPr>
          <a:lstStyle/>
          <a:p>
            <a:r>
              <a:rPr lang="en-US" dirty="0"/>
              <a:t>Takeoffs: Swimmers feet/foot must remain in contact with the starting platform until the 		        incoming swimmer has touched the finish wall or pad.</a:t>
            </a:r>
          </a:p>
        </p:txBody>
      </p:sp>
    </p:spTree>
    <p:extLst>
      <p:ext uri="{BB962C8B-B14F-4D97-AF65-F5344CB8AC3E}">
        <p14:creationId xmlns:p14="http://schemas.microsoft.com/office/powerpoint/2010/main" val="944618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dirty="0"/>
              <a:t>Ugly strokes do not necessarily mean illegal strokes</a:t>
            </a:r>
          </a:p>
          <a:p>
            <a:r>
              <a:rPr lang="en-US" dirty="0"/>
              <a:t>Read USA rules, watch videos, shadow more experienced officials</a:t>
            </a:r>
          </a:p>
          <a:p>
            <a:r>
              <a:rPr lang="en-US" dirty="0"/>
              <a:t>Have Fun</a:t>
            </a:r>
          </a:p>
          <a:p>
            <a:r>
              <a:rPr lang="en-US" dirty="0"/>
              <a:t>Stay Hydrated</a:t>
            </a:r>
          </a:p>
          <a:p>
            <a:r>
              <a:rPr lang="en-US" dirty="0"/>
              <a:t>Use Sun Screen</a:t>
            </a:r>
          </a:p>
          <a:p>
            <a:r>
              <a:rPr lang="en-US" dirty="0"/>
              <a:t>Thank You, Thank You, Thank You for volunteering your time and effort to the young athletes</a:t>
            </a:r>
          </a:p>
        </p:txBody>
      </p:sp>
    </p:spTree>
    <p:extLst>
      <p:ext uri="{BB962C8B-B14F-4D97-AF65-F5344CB8AC3E}">
        <p14:creationId xmlns:p14="http://schemas.microsoft.com/office/powerpoint/2010/main" val="88151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dirty="0"/>
              <a:t>League Specific Items	</a:t>
            </a:r>
          </a:p>
          <a:p>
            <a:pPr lvl="1"/>
            <a:r>
              <a:rPr lang="en-US" dirty="0"/>
              <a:t>Attire, Protocols, Required Staffing.</a:t>
            </a:r>
          </a:p>
          <a:p>
            <a:r>
              <a:rPr lang="en-US" dirty="0"/>
              <a:t>Stroke Briefing</a:t>
            </a:r>
          </a:p>
          <a:p>
            <a:pPr lvl="1"/>
            <a:r>
              <a:rPr lang="en-US" dirty="0"/>
              <a:t>Breaststroke</a:t>
            </a:r>
          </a:p>
          <a:p>
            <a:pPr lvl="1"/>
            <a:r>
              <a:rPr lang="en-US" dirty="0"/>
              <a:t>Butterfly</a:t>
            </a:r>
          </a:p>
          <a:p>
            <a:pPr lvl="1"/>
            <a:r>
              <a:rPr lang="en-US" dirty="0"/>
              <a:t>Backstroke</a:t>
            </a:r>
          </a:p>
          <a:p>
            <a:pPr lvl="1"/>
            <a:r>
              <a:rPr lang="en-US" dirty="0"/>
              <a:t>Freestyle</a:t>
            </a:r>
          </a:p>
          <a:p>
            <a:pPr lvl="1"/>
            <a:r>
              <a:rPr lang="en-US" dirty="0"/>
              <a:t>Individual Medley</a:t>
            </a:r>
          </a:p>
          <a:p>
            <a:pPr lvl="1"/>
            <a:r>
              <a:rPr lang="en-US" dirty="0"/>
              <a:t>Relays.</a:t>
            </a:r>
          </a:p>
          <a:p>
            <a:pPr marL="109728" indent="0">
              <a:buNone/>
            </a:pPr>
            <a:endParaRPr lang="en-US" dirty="0"/>
          </a:p>
        </p:txBody>
      </p:sp>
    </p:spTree>
    <p:extLst>
      <p:ext uri="{BB962C8B-B14F-4D97-AF65-F5344CB8AC3E}">
        <p14:creationId xmlns:p14="http://schemas.microsoft.com/office/powerpoint/2010/main" val="99786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League Specific Items</a:t>
            </a:r>
          </a:p>
        </p:txBody>
      </p:sp>
      <p:sp>
        <p:nvSpPr>
          <p:cNvPr id="3" name="Content Placeholder 2"/>
          <p:cNvSpPr>
            <a:spLocks noGrp="1"/>
          </p:cNvSpPr>
          <p:nvPr>
            <p:ph idx="1"/>
          </p:nvPr>
        </p:nvSpPr>
        <p:spPr/>
        <p:txBody>
          <a:bodyPr>
            <a:normAutofit/>
          </a:bodyPr>
          <a:lstStyle/>
          <a:p>
            <a:r>
              <a:rPr lang="en-US" dirty="0"/>
              <a:t>Attire – White Shirt, Blue Pants, Shorts, Skirts</a:t>
            </a:r>
          </a:p>
          <a:p>
            <a:pPr lvl="1"/>
            <a:r>
              <a:rPr lang="en-US" dirty="0"/>
              <a:t>Suggested hat and water</a:t>
            </a:r>
          </a:p>
          <a:p>
            <a:r>
              <a:rPr lang="en-US" dirty="0"/>
              <a:t>Arrive 30 minutes prior to meet as there will be an officials meeting before meet to review strokes, assignments, etc.</a:t>
            </a:r>
          </a:p>
          <a:p>
            <a:r>
              <a:rPr lang="en-US" dirty="0"/>
              <a:t>4 Stroke and Turn officials, 1 referee, 1 starter. </a:t>
            </a:r>
          </a:p>
          <a:p>
            <a:r>
              <a:rPr lang="en-US" dirty="0"/>
              <a:t>Disqualifications</a:t>
            </a:r>
          </a:p>
          <a:p>
            <a:pPr lvl="1"/>
            <a:r>
              <a:rPr lang="en-US" dirty="0"/>
              <a:t>We will continue to use the standard slip used by USA Swimming</a:t>
            </a:r>
          </a:p>
          <a:p>
            <a:pPr lvl="1"/>
            <a:endParaRPr lang="en-US" dirty="0"/>
          </a:p>
        </p:txBody>
      </p:sp>
    </p:spTree>
    <p:extLst>
      <p:ext uri="{BB962C8B-B14F-4D97-AF65-F5344CB8AC3E}">
        <p14:creationId xmlns:p14="http://schemas.microsoft.com/office/powerpoint/2010/main" val="38488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League Specific Items</a:t>
            </a:r>
          </a:p>
        </p:txBody>
      </p:sp>
      <p:sp>
        <p:nvSpPr>
          <p:cNvPr id="3" name="Content Placeholder 2"/>
          <p:cNvSpPr>
            <a:spLocks noGrp="1"/>
          </p:cNvSpPr>
          <p:nvPr>
            <p:ph idx="1"/>
          </p:nvPr>
        </p:nvSpPr>
        <p:spPr/>
        <p:txBody>
          <a:bodyPr>
            <a:normAutofit/>
          </a:bodyPr>
          <a:lstStyle/>
          <a:p>
            <a:pPr lvl="1"/>
            <a:r>
              <a:rPr lang="en-US" dirty="0"/>
              <a:t>If you see a hand raised for potential disqualification, acknowledge that you saw the person’s hand and then go to them after the race to review.	</a:t>
            </a:r>
          </a:p>
          <a:p>
            <a:pPr lvl="2"/>
            <a:r>
              <a:rPr lang="en-US" dirty="0"/>
              <a:t>Referee will review slip, may ask questions concerning what you saw, what rule was violated and where you were when you made the call.</a:t>
            </a:r>
          </a:p>
          <a:p>
            <a:pPr lvl="2"/>
            <a:r>
              <a:rPr lang="en-US" dirty="0"/>
              <a:t>If accepted, referee will sign the slip and send on to scoring.	</a:t>
            </a:r>
          </a:p>
          <a:p>
            <a:pPr lvl="2"/>
            <a:r>
              <a:rPr lang="en-US" dirty="0"/>
              <a:t>ALWAYS REMEMBER – IF IN DOUBT , BENEFIT OF THE DOUBT GOES TO THE SWIMMER</a:t>
            </a:r>
          </a:p>
          <a:p>
            <a:pPr lvl="1"/>
            <a:r>
              <a:rPr lang="en-US" dirty="0"/>
              <a:t>Order of finish will be recorded on sheets this year as they were last year</a:t>
            </a:r>
          </a:p>
        </p:txBody>
      </p:sp>
    </p:spTree>
    <p:extLst>
      <p:ext uri="{BB962C8B-B14F-4D97-AF65-F5344CB8AC3E}">
        <p14:creationId xmlns:p14="http://schemas.microsoft.com/office/powerpoint/2010/main" val="2843770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League Specific Items</a:t>
            </a:r>
          </a:p>
        </p:txBody>
      </p:sp>
      <p:sp>
        <p:nvSpPr>
          <p:cNvPr id="3" name="Content Placeholder 2"/>
          <p:cNvSpPr>
            <a:spLocks noGrp="1"/>
          </p:cNvSpPr>
          <p:nvPr>
            <p:ph idx="1"/>
          </p:nvPr>
        </p:nvSpPr>
        <p:spPr/>
        <p:txBody>
          <a:bodyPr>
            <a:normAutofit/>
          </a:bodyPr>
          <a:lstStyle/>
          <a:p>
            <a:pPr lvl="1"/>
            <a:r>
              <a:rPr lang="en-US" dirty="0"/>
              <a:t>Meet entry cards will no longer be utilized.	</a:t>
            </a:r>
          </a:p>
          <a:p>
            <a:pPr lvl="2"/>
            <a:r>
              <a:rPr lang="en-US" dirty="0"/>
              <a:t>Sheets will be produced by the computer system for each land to record swimmers names and times</a:t>
            </a:r>
          </a:p>
          <a:p>
            <a:pPr lvl="2"/>
            <a:r>
              <a:rPr lang="en-US" dirty="0"/>
              <a:t>If coaches wish to make a change they will use change cards that will need to be presented to the scoring table before event</a:t>
            </a:r>
          </a:p>
          <a:p>
            <a:pPr lvl="1"/>
            <a:r>
              <a:rPr lang="en-US" dirty="0"/>
              <a:t>Standard is 3 timers per lane.  If numbers don’t permit for al lanes, 2 timers can be used, preferably in outer lanes.  TriCounty records can only be set using 3 timers.  </a:t>
            </a:r>
          </a:p>
        </p:txBody>
      </p:sp>
    </p:spTree>
    <p:extLst>
      <p:ext uri="{BB962C8B-B14F-4D97-AF65-F5344CB8AC3E}">
        <p14:creationId xmlns:p14="http://schemas.microsoft.com/office/powerpoint/2010/main" val="1234762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League Specific Items</a:t>
            </a:r>
          </a:p>
        </p:txBody>
      </p:sp>
      <p:sp>
        <p:nvSpPr>
          <p:cNvPr id="3" name="Content Placeholder 2"/>
          <p:cNvSpPr>
            <a:spLocks noGrp="1"/>
          </p:cNvSpPr>
          <p:nvPr>
            <p:ph idx="1"/>
          </p:nvPr>
        </p:nvSpPr>
        <p:spPr/>
        <p:txBody>
          <a:bodyPr>
            <a:normAutofit fontScale="92500"/>
          </a:bodyPr>
          <a:lstStyle/>
          <a:p>
            <a:pPr lvl="1"/>
            <a:r>
              <a:rPr lang="en-US" dirty="0"/>
              <a:t>Officials meeting – Referee to lead</a:t>
            </a:r>
          </a:p>
          <a:p>
            <a:pPr lvl="2"/>
            <a:r>
              <a:rPr lang="en-US" dirty="0"/>
              <a:t>Review of rules, jurisdictions and any other items for the day</a:t>
            </a:r>
          </a:p>
          <a:p>
            <a:pPr lvl="2"/>
            <a:endParaRPr lang="en-US" dirty="0"/>
          </a:p>
          <a:p>
            <a:pPr lvl="1"/>
            <a:r>
              <a:rPr lang="en-US" dirty="0"/>
              <a:t>Starter should bring timers to blocks in advance to do a roll call and test of system</a:t>
            </a:r>
          </a:p>
          <a:p>
            <a:pPr lvl="1"/>
            <a:endParaRPr lang="en-US" dirty="0"/>
          </a:p>
          <a:p>
            <a:pPr lvl="1"/>
            <a:r>
              <a:rPr lang="en-US" dirty="0"/>
              <a:t>Please keep in mind league HIB policies.  The meet referee is in charge of the meet from first race through end of last.  If you see anything which falls under harassment or bullying please deal with the situation sooner rather than later.  This may involve stopping the meet and discussing with Trico reps and possibly coaches.  Meets should be fun but there should be no written or verbal harassing or bullying actions taking place during the meet.</a:t>
            </a:r>
          </a:p>
          <a:p>
            <a:pPr lvl="1"/>
            <a:endParaRPr lang="en-US" dirty="0"/>
          </a:p>
        </p:txBody>
      </p:sp>
    </p:spTree>
    <p:extLst>
      <p:ext uri="{BB962C8B-B14F-4D97-AF65-F5344CB8AC3E}">
        <p14:creationId xmlns:p14="http://schemas.microsoft.com/office/powerpoint/2010/main" val="78421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a:t>Start of Race Protocol</a:t>
            </a:r>
            <a:br>
              <a:rPr lang="en-US" dirty="0"/>
            </a:br>
            <a:endParaRPr lang="en-US" dirty="0"/>
          </a:p>
        </p:txBody>
      </p:sp>
      <p:sp>
        <p:nvSpPr>
          <p:cNvPr id="6" name="Text Placeholder 5"/>
          <p:cNvSpPr>
            <a:spLocks noGrp="1"/>
          </p:cNvSpPr>
          <p:nvPr>
            <p:ph sz="half" idx="1"/>
          </p:nvPr>
        </p:nvSpPr>
        <p:spPr>
          <a:xfrm>
            <a:off x="609599" y="2249425"/>
            <a:ext cx="10391775" cy="4341875"/>
          </a:xfrm>
        </p:spPr>
        <p:txBody>
          <a:bodyPr>
            <a:normAutofit fontScale="92500" lnSpcReduction="20000"/>
          </a:bodyPr>
          <a:lstStyle/>
          <a:p>
            <a:r>
              <a:rPr lang="en-US" dirty="0"/>
              <a:t>Starter shall be within 10 feet of starting end and strobe  is clearly visible to timers and horn is functioning</a:t>
            </a:r>
          </a:p>
          <a:p>
            <a:r>
              <a:rPr lang="en-US" dirty="0"/>
              <a:t>New Item this year – Whistles will be using USA Swim Protocols</a:t>
            </a:r>
          </a:p>
          <a:p>
            <a:pPr lvl="1"/>
            <a:r>
              <a:rPr lang="en-US" dirty="0"/>
              <a:t>As final swimmer reaches flag, referee will blow a few short whistles.  This will signal to swimmers to get ready.  </a:t>
            </a:r>
          </a:p>
          <a:p>
            <a:pPr lvl="1"/>
            <a:r>
              <a:rPr lang="en-US" dirty="0"/>
              <a:t>Starter will announce next event ( distance and event).</a:t>
            </a:r>
          </a:p>
          <a:p>
            <a:pPr lvl="1"/>
            <a:r>
              <a:rPr lang="en-US" dirty="0"/>
              <a:t>Once last swimmer reaches wall, Referee will blow one longer whistle.  This will signify for swimmers to step up on blocks or in water for backstroke.</a:t>
            </a:r>
          </a:p>
          <a:p>
            <a:pPr lvl="1"/>
            <a:r>
              <a:rPr lang="en-US" dirty="0"/>
              <a:t>Upon signal from referee,  Starter issues command to “Step Up” so they can take position on platform, on deck, or in water.  For backstroke, it will be “step in”</a:t>
            </a:r>
          </a:p>
          <a:p>
            <a:pPr lvl="1"/>
            <a:r>
              <a:rPr lang="en-US" dirty="0"/>
              <a:t>If 100 yard relay event, steps the 2</a:t>
            </a:r>
            <a:r>
              <a:rPr lang="en-US" baseline="30000" dirty="0"/>
              <a:t>nd</a:t>
            </a:r>
            <a:r>
              <a:rPr lang="en-US" dirty="0"/>
              <a:t> swimmer into the pool</a:t>
            </a:r>
          </a:p>
          <a:p>
            <a:r>
              <a:rPr lang="en-US" dirty="0"/>
              <a:t>Once everyone is set, referee will put his arm out straight to turn pool over to starter.</a:t>
            </a:r>
          </a:p>
          <a:p>
            <a:r>
              <a:rPr lang="en-US" dirty="0"/>
              <a:t>Starter then directs “</a:t>
            </a:r>
            <a:r>
              <a:rPr lang="en-US" dirty="0">
                <a:solidFill>
                  <a:srgbClr val="FF0000"/>
                </a:solidFill>
              </a:rPr>
              <a:t>Take your marks</a:t>
            </a:r>
            <a:r>
              <a:rPr lang="en-US" dirty="0"/>
              <a:t>” at which point they must immediately respond by assuming position.</a:t>
            </a:r>
          </a:p>
          <a:p>
            <a:pPr lvl="1"/>
            <a:r>
              <a:rPr lang="en-US" dirty="0"/>
              <a:t>At least one foot at the front edge of the platform or deck.</a:t>
            </a:r>
          </a:p>
          <a:p>
            <a:pPr lvl="1"/>
            <a:r>
              <a:rPr lang="en-US" dirty="0"/>
              <a:t>In water starters must have at least one hand in contact with wall or platform</a:t>
            </a:r>
          </a:p>
          <a:p>
            <a:r>
              <a:rPr lang="en-US" dirty="0"/>
              <a:t>When all are stationary, Starter shall give starting signal</a:t>
            </a:r>
          </a:p>
          <a:p>
            <a:endParaRPr lang="en-US" dirty="0"/>
          </a:p>
        </p:txBody>
      </p:sp>
    </p:spTree>
    <p:extLst>
      <p:ext uri="{BB962C8B-B14F-4D97-AF65-F5344CB8AC3E}">
        <p14:creationId xmlns:p14="http://schemas.microsoft.com/office/powerpoint/2010/main" val="4237039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a:t>Start of Race Protocol</a:t>
            </a:r>
            <a:br>
              <a:rPr lang="en-US" dirty="0"/>
            </a:br>
            <a:endParaRPr lang="en-US" dirty="0"/>
          </a:p>
        </p:txBody>
      </p:sp>
      <p:sp>
        <p:nvSpPr>
          <p:cNvPr id="6" name="Text Placeholder 5"/>
          <p:cNvSpPr>
            <a:spLocks noGrp="1"/>
          </p:cNvSpPr>
          <p:nvPr>
            <p:ph sz="half" idx="1"/>
          </p:nvPr>
        </p:nvSpPr>
        <p:spPr>
          <a:xfrm>
            <a:off x="609599" y="2249425"/>
            <a:ext cx="10391775" cy="4341875"/>
          </a:xfrm>
        </p:spPr>
        <p:txBody>
          <a:bodyPr>
            <a:normAutofit/>
          </a:bodyPr>
          <a:lstStyle/>
          <a:p>
            <a:r>
              <a:rPr lang="en-US" dirty="0"/>
              <a:t>For backstroke start</a:t>
            </a:r>
          </a:p>
          <a:p>
            <a:pPr lvl="1"/>
            <a:r>
              <a:rPr lang="en-US" dirty="0"/>
              <a:t>Swimmers shall be facing the starting end with both hands on gutter or starting grips</a:t>
            </a:r>
          </a:p>
          <a:p>
            <a:pPr lvl="1"/>
            <a:r>
              <a:rPr lang="en-US" dirty="0"/>
              <a:t>Toes can be below, at, or above surface but can not be in or on the gutter, or bending toes over the gutters before or after start</a:t>
            </a:r>
          </a:p>
          <a:p>
            <a:pPr lvl="1"/>
            <a:r>
              <a:rPr lang="en-US" dirty="0"/>
              <a:t>Starter then directs swimmers to “take your mark” at which point they must immediately assume starting position.</a:t>
            </a:r>
          </a:p>
          <a:p>
            <a:pPr lvl="1"/>
            <a:r>
              <a:rPr lang="en-US" dirty="0"/>
              <a:t>When all swimmers are stationary, Starter gives the starting signal</a:t>
            </a:r>
          </a:p>
          <a:p>
            <a:pPr lvl="1"/>
            <a:endParaRPr lang="en-US" dirty="0"/>
          </a:p>
          <a:p>
            <a:pPr lvl="1"/>
            <a:endParaRPr lang="en-US" dirty="0"/>
          </a:p>
        </p:txBody>
      </p:sp>
    </p:spTree>
    <p:extLst>
      <p:ext uri="{BB962C8B-B14F-4D97-AF65-F5344CB8AC3E}">
        <p14:creationId xmlns:p14="http://schemas.microsoft.com/office/powerpoint/2010/main" val="689719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a:t>Start of Race Protocol</a:t>
            </a:r>
            <a:br>
              <a:rPr lang="en-US" dirty="0"/>
            </a:br>
            <a:endParaRPr lang="en-US" dirty="0"/>
          </a:p>
        </p:txBody>
      </p:sp>
      <p:sp>
        <p:nvSpPr>
          <p:cNvPr id="6" name="Text Placeholder 5"/>
          <p:cNvSpPr>
            <a:spLocks noGrp="1"/>
          </p:cNvSpPr>
          <p:nvPr>
            <p:ph sz="half" idx="1"/>
          </p:nvPr>
        </p:nvSpPr>
        <p:spPr>
          <a:xfrm>
            <a:off x="609599" y="2249425"/>
            <a:ext cx="10391775" cy="4341875"/>
          </a:xfrm>
        </p:spPr>
        <p:txBody>
          <a:bodyPr>
            <a:normAutofit fontScale="77500" lnSpcReduction="20000"/>
          </a:bodyPr>
          <a:lstStyle/>
          <a:p>
            <a:pPr lvl="1"/>
            <a:endParaRPr lang="en-US" dirty="0"/>
          </a:p>
          <a:p>
            <a:pPr lvl="1"/>
            <a:r>
              <a:rPr lang="en-US" dirty="0"/>
              <a:t>False Starts</a:t>
            </a:r>
          </a:p>
          <a:p>
            <a:pPr lvl="1"/>
            <a:r>
              <a:rPr lang="en-US" dirty="0"/>
              <a:t>A. When a swimmer does not respond promptly to the </a:t>
            </a:r>
          </a:p>
          <a:p>
            <a:pPr lvl="2"/>
            <a:r>
              <a:rPr lang="en-US" dirty="0"/>
              <a:t>command "take your mark' the Starter shall immediately </a:t>
            </a:r>
          </a:p>
          <a:p>
            <a:pPr lvl="2"/>
            <a:r>
              <a:rPr lang="en-US" dirty="0"/>
              <a:t>release all swimmers with the command "Stand Up" upon </a:t>
            </a:r>
          </a:p>
          <a:p>
            <a:pPr lvl="2"/>
            <a:r>
              <a:rPr lang="en-US" dirty="0"/>
              <a:t>which the swimmers may stand up or step off the blocks. </a:t>
            </a:r>
          </a:p>
          <a:p>
            <a:pPr lvl="2"/>
            <a:r>
              <a:rPr lang="en-US" dirty="0"/>
              <a:t>Any swimmer who enters the water or </a:t>
            </a:r>
            <a:r>
              <a:rPr lang="en-US" dirty="0" err="1"/>
              <a:t>backstroker</a:t>
            </a:r>
            <a:r>
              <a:rPr lang="en-US" dirty="0"/>
              <a:t> who </a:t>
            </a:r>
          </a:p>
          <a:p>
            <a:pPr lvl="2"/>
            <a:r>
              <a:rPr lang="en-US" dirty="0"/>
              <a:t>leaves the starting area shall be charged with a false start, </a:t>
            </a:r>
          </a:p>
          <a:p>
            <a:pPr lvl="2"/>
            <a:r>
              <a:rPr lang="en-US" dirty="0"/>
              <a:t>except that a swimmer who would otherwise be charged with </a:t>
            </a:r>
          </a:p>
          <a:p>
            <a:pPr lvl="2"/>
            <a:r>
              <a:rPr lang="en-US" dirty="0"/>
              <a:t>the false start may be relieved of the charge if the false start </a:t>
            </a:r>
          </a:p>
          <a:p>
            <a:pPr lvl="2"/>
            <a:r>
              <a:rPr lang="en-US" dirty="0"/>
              <a:t>was caused by the swimmer's reaction to the command.</a:t>
            </a:r>
          </a:p>
          <a:p>
            <a:pPr lvl="1"/>
            <a:r>
              <a:rPr lang="en-US" dirty="0"/>
              <a:t>B. 	All swimmers leaving their marks before the starting signal is </a:t>
            </a:r>
          </a:p>
          <a:p>
            <a:pPr lvl="2"/>
            <a:r>
              <a:rPr lang="en-US" dirty="0"/>
              <a:t>given shall be charged with a false start, except that a </a:t>
            </a:r>
          </a:p>
          <a:p>
            <a:pPr lvl="2"/>
            <a:r>
              <a:rPr lang="en-US" dirty="0"/>
              <a:t>swimmer who has false started because of the action or </a:t>
            </a:r>
          </a:p>
          <a:p>
            <a:pPr lvl="2"/>
            <a:r>
              <a:rPr lang="en-US" dirty="0"/>
              <a:t>movement of another competitor may be relieved of the </a:t>
            </a:r>
          </a:p>
          <a:p>
            <a:pPr lvl="2"/>
            <a:r>
              <a:rPr lang="en-US" dirty="0"/>
              <a:t>responsibility for the false start and a false start may be </a:t>
            </a:r>
          </a:p>
          <a:p>
            <a:pPr lvl="2"/>
            <a:r>
              <a:rPr lang="en-US" dirty="0"/>
              <a:t>charged only to the offender. (Note exception for deliberate </a:t>
            </a:r>
          </a:p>
          <a:p>
            <a:pPr lvl="2"/>
            <a:r>
              <a:rPr lang="en-US" dirty="0"/>
              <a:t>delay or misconduct.</a:t>
            </a:r>
          </a:p>
          <a:p>
            <a:pPr lvl="2"/>
            <a:endParaRPr lang="en-US" dirty="0"/>
          </a:p>
          <a:p>
            <a:pPr lvl="2"/>
            <a:r>
              <a:rPr lang="en-US" dirty="0"/>
              <a:t>False Starts require dual confirmation of Starter and Referee</a:t>
            </a:r>
          </a:p>
        </p:txBody>
      </p:sp>
    </p:spTree>
    <p:extLst>
      <p:ext uri="{BB962C8B-B14F-4D97-AF65-F5344CB8AC3E}">
        <p14:creationId xmlns:p14="http://schemas.microsoft.com/office/powerpoint/2010/main" val="244369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Training presentation</Template>
  <TotalTime>340</TotalTime>
  <Words>1936</Words>
  <Application>Microsoft Office PowerPoint</Application>
  <PresentationFormat>Widescreen</PresentationFormat>
  <Paragraphs>175</Paragraphs>
  <Slides>17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Georgia</vt:lpstr>
      <vt:lpstr>Wingdings 2</vt:lpstr>
      <vt:lpstr>Training presentation</vt:lpstr>
      <vt:lpstr>TriCounty 2023  Starter Referee Officiating </vt:lpstr>
      <vt:lpstr>Objectives</vt:lpstr>
      <vt:lpstr>League Specific Items</vt:lpstr>
      <vt:lpstr>League Specific Items</vt:lpstr>
      <vt:lpstr>League Specific Items</vt:lpstr>
      <vt:lpstr>League Specific Items</vt:lpstr>
      <vt:lpstr>Start of Race Protocol </vt:lpstr>
      <vt:lpstr>Start of Race Protocol </vt:lpstr>
      <vt:lpstr>Start of Race Protocol </vt:lpstr>
      <vt:lpstr>Start of Race Protocol </vt:lpstr>
      <vt:lpstr>Stroke Briefing – Breaststroke </vt:lpstr>
      <vt:lpstr>Stroke Briefing – Butterfly </vt:lpstr>
      <vt:lpstr>Stroke Briefing – Backstroke </vt:lpstr>
      <vt:lpstr>Stroke Briefing – Freestyle</vt:lpstr>
      <vt:lpstr>Stroke Briefing – Individual Medley</vt:lpstr>
      <vt:lpstr>Stroke Briefing – Relays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TriCounty 2021  Stroke and Turn Officiating</dc:title>
  <dc:creator>John Doyle</dc:creator>
  <cp:lastModifiedBy>John Doyle</cp:lastModifiedBy>
  <cp:revision>11</cp:revision>
  <dcterms:created xsi:type="dcterms:W3CDTF">2021-06-12T00:19:58Z</dcterms:created>
  <dcterms:modified xsi:type="dcterms:W3CDTF">2023-06-08T21:24:13Z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